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6" r:id="rId3"/>
    <p:sldId id="263" r:id="rId4"/>
    <p:sldId id="264" r:id="rId5"/>
    <p:sldId id="266" r:id="rId6"/>
    <p:sldId id="267" r:id="rId7"/>
    <p:sldId id="268" r:id="rId8"/>
    <p:sldId id="274" r:id="rId9"/>
    <p:sldId id="260" r:id="rId10"/>
    <p:sldId id="273" r:id="rId11"/>
    <p:sldId id="257" r:id="rId12"/>
    <p:sldId id="258" r:id="rId13"/>
    <p:sldId id="261" r:id="rId14"/>
    <p:sldId id="27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FF"/>
    <a:srgbClr val="0066CC"/>
    <a:srgbClr val="0000CC"/>
    <a:srgbClr val="006600"/>
    <a:srgbClr val="003300"/>
    <a:srgbClr val="0099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394A2-8606-438D-88D7-DF3016DDA7B7}" type="datetimeFigureOut">
              <a:rPr lang="ru-RU" smtClean="0"/>
              <a:t>30.06.2023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356A5-88D9-49A3-8894-5519AE538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26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356A5-88D9-49A3-8894-5519AE538FA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31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356A5-88D9-49A3-8894-5519AE538FA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51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0B59-3099-4AE9-A47F-931E12E94A40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79808-8304-44A5-B5F3-B41E401D2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8D69C-0263-42B3-9AC1-0AE47C62D42C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CF2F7-8DD7-4FEC-8A32-482C31AA6A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13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A2571-4BE1-4403-AAFE-CE60404D0149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DDC-FAC4-4EDA-A495-9455948F5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93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BBCA9-5D9B-45AA-B127-F25A8B1ADBAB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5A97B-5A2A-4CB4-A545-4DB62E55D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15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FAD3A-42B0-4FB8-A386-E1BDCD508473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574CE-B53D-4AC7-A725-1DA872915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7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873A2-7FD8-4D5C-835E-C12FC1F545A9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991BF-3896-46CA-9AA2-CECC992806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95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5C82E-0871-4E2D-96C2-6E1776B6A381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7C8F8-7AFA-47BD-9692-646B3E38CD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40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E4A1C-AB63-423F-8F0D-C8640E23C5D8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A4C9C-E833-451E-A99C-8309FA2B8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8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4E70D-5732-41D5-ABF9-307E7822D70E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A2CD2-FD79-4310-B548-D94A3D78C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7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57BFC-0545-4E39-B0E2-9360826D387A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70CDD-A4F7-4E0A-8148-0A94DA094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21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C1E57-6F39-4203-9510-08FE300C1A79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BC897-4248-4BBA-92D1-79F86F9DE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1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B74DDC-1C9F-42C6-A4AB-B96932F2BB0E}" type="datetimeFigureOut">
              <a:rPr lang="ru-RU"/>
              <a:pPr>
                <a:defRPr/>
              </a:pPr>
              <a:t>30.06.2023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8F41F1-61EB-4B1F-9835-8AD6051F8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44625"/>
            <a:ext cx="9144000" cy="576064"/>
          </a:xfrm>
        </p:spPr>
        <p:txBody>
          <a:bodyPr/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altLang="ru-RU" sz="12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980728"/>
            <a:ext cx="8928992" cy="5760640"/>
          </a:xfrm>
        </p:spPr>
        <p:txBody>
          <a:bodyPr rtlCol="0">
            <a:normAutofit fontScale="62500" lnSpcReduction="20000"/>
          </a:bodyPr>
          <a:lstStyle/>
          <a:p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</a:t>
            </a:r>
          </a:p>
          <a:p>
            <a:r>
              <a:rPr lang="ru-RU" sz="51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</a:t>
            </a:r>
          </a:p>
          <a:p>
            <a:r>
              <a:rPr lang="ru-RU" sz="51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</a:p>
          <a:p>
            <a:r>
              <a:rPr lang="ru-RU" sz="51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ГБДОУ ДЕТСКИЙ САД № 40 </a:t>
            </a:r>
          </a:p>
          <a:p>
            <a:r>
              <a:rPr lang="ru-RU" sz="51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</a:t>
            </a:r>
          </a:p>
          <a:p>
            <a:r>
              <a:rPr lang="ru-RU" sz="51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САНКТ-ПЕТЕРБУРГА, </a:t>
            </a:r>
          </a:p>
          <a:p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РАЗРАБОТАННОЙ НА ОСНОВЕ ФЕДЕРАЛЬНОЙ ОБРАЗОВАТЕЛЬНОЙ ПРОГРАММЫ ДОШКОЛЬНОГО ОБРАЗОВАНИЯ</a:t>
            </a:r>
          </a:p>
          <a:p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FF"/>
                </a:solidFill>
              </a:rPr>
              <a:t>ПРИКАЗ МИНИСТЕРСТВА ПРОСВЕЩЕНИЯ РОССИЙСКОЙ ФЕДЕРАЦИИ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b="1" dirty="0">
                <a:solidFill>
                  <a:srgbClr val="0000FF"/>
                </a:solidFill>
              </a:rPr>
              <a:t>от 25 ноября 2022 г. N 1028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b="1" dirty="0">
                <a:solidFill>
                  <a:srgbClr val="0000FF"/>
                </a:solidFill>
              </a:rPr>
              <a:t>ОБ УТВЕРЖДЕНИИ ФЕДЕРАЛЬНОЙ ОБРАЗОВАТЕЛЬНОЙ ПРОГРАММЫ</a:t>
            </a:r>
            <a:endParaRPr lang="ru-RU" dirty="0">
              <a:solidFill>
                <a:srgbClr val="0000FF"/>
              </a:solidFill>
            </a:endParaRPr>
          </a:p>
          <a:p>
            <a:r>
              <a:rPr lang="ru-RU" b="1" dirty="0">
                <a:solidFill>
                  <a:srgbClr val="0000FF"/>
                </a:solidFill>
              </a:rPr>
              <a:t>ДОШКОЛЬНОГО ОБРАЗОВАНИЯ)</a:t>
            </a:r>
            <a:endParaRPr lang="ru-RU" sz="4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2168E-78FE-44FF-9A96-C554777B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1837"/>
          </a:xfrm>
        </p:spPr>
        <p:txBody>
          <a:bodyPr/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sz="1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27F30-811D-4576-89B4-A51EEABCE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5188"/>
            <a:ext cx="8856984" cy="57321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5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ФЕДЕРАЛЬНОЙ ПРОГРАММЫ ДОШКОЛЬНОГО ОБРАЗОВАНИЯ</a:t>
            </a:r>
          </a:p>
          <a:p>
            <a:pPr marL="0" indent="0" algn="ctr">
              <a:buNone/>
            </a:pPr>
            <a:endParaRPr lang="ru-RU" sz="16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СТАТУС НОРМАТИВНОГО ДОКУМЕНТА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разработана в соответствии с Федеральным государственным образовательным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стандартом дошкольного образования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ОБЯЗАТЕЛЬНОЙ К ИСПОЛНЕНИЮ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СОЗДАНИЕ ЕДИНОГО ОБРАЗОВАТЕЛЬНОГО ПРОСТРАНСТВА ВОСПИТАНИЯ И ОБУЧЕНИЯ ДЕТЕЙ ОТ РОЖДЕНИЯ ДО ПОСТУПЛЕНИЯ В ШКОЛУ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СОЗДАНИЕ ЕДИНОГО ЯДРА СОДЕРЖАНИЯ ДОШКОЛЬНОГО ОБРАЗОВАНИЯ ориентированного на приобщение детей к традиционным духовно-нравственным и социокультурным ценностям российского народа, воспитание подрастающего поколения как знающего и уважающего историю и культуру своей семьи, большой и малой Родины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ЕДИНЫЕ ДЛЯ РФ БАЗОВЫЕ ОБЪЕМ И СОДЕРЖАНИЕ ДО И ПЛАНИРУЕМЫЕ РЕЗУЛЬТАТЫ ОСВОЕНИЯ ОБРАЗОВАТЕЛЬНОЙ ПРОГРАММЫ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9DDC13C-386E-46DC-9E8F-C40AF637B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58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44624"/>
            <a:ext cx="9001000" cy="792088"/>
          </a:xfrm>
        </p:spPr>
        <p:txBody>
          <a:bodyPr/>
          <a:lstStyle/>
          <a:p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712968" cy="583264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ПРОГРАММА-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оказываемых образовательных услуг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НА ОСНОВАНИИ НОРМАТИВНЫХ ДОКУМЕНТОВ: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-Федеральный закон от 29 декабря 2012 г. N 273-ФЗ "Об образовании в Российской Федерации« (в редакции от 22.12.2022)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-Федеральный государственный образовательный стандарт дошкольного образования, утвержденный приказом Министерства образования и науки Российской Федерации от 17 октября 2013 г. N 1155 (зарегистрирован Министерством юстиции Российской Федерации 14 ноября 2013 г., регистрационный N 30384), с изменением, внесенным приказом Министерства просвещения Российской Федерации от 21 января 2019 г. N 31 (зарегистрирован Министерством юстиции Российской Федерации 13 февраля 2019 г., регистрационный N 53776).</a:t>
            </a:r>
          </a:p>
          <a:p>
            <a:pPr marL="0" indent="0" algn="ctr">
              <a:buNone/>
            </a:pPr>
            <a:endParaRPr lang="ru-RU" b="1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1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936104"/>
          </a:xfrm>
        </p:spPr>
        <p:txBody>
          <a:bodyPr/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56"/>
            <a:ext cx="999831" cy="86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764704"/>
            <a:ext cx="9036495" cy="6182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7000"/>
              </a:lnSpc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: </a:t>
            </a:r>
          </a:p>
          <a:p>
            <a:pPr>
              <a:lnSpc>
                <a:spcPct val="97000"/>
              </a:lnSpc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</a:p>
          <a:p>
            <a:pPr>
              <a:lnSpc>
                <a:spcPct val="97000"/>
              </a:lnSpc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>
              <a:lnSpc>
                <a:spcPct val="97000"/>
              </a:lnSpc>
            </a:pPr>
            <a:r>
              <a:rPr lang="ru-RU" sz="20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единых для Российской Федерации содержания ДО и планируемых результатов освоения образовательной программы ДО;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(структурирование) содержания образовательной деятельности на основе учета возрастных и индивидуальных особенностей развития;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-охрана и укрепление физического и психического здоровья детей, в том числе их эмоционального благополучия;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-обеспечение 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>
              <a:lnSpc>
                <a:spcPct val="97000"/>
              </a:lnSpc>
            </a:pPr>
            <a:r>
              <a:rPr lang="ru-RU" sz="1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8598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579296" cy="720080"/>
          </a:xfrm>
        </p:spPr>
        <p:txBody>
          <a:bodyPr/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sz="12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97666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программы: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полноценное проживание ребенком всех этапов детства (младенческого, раннего и дошкольного возрастов), обогащение (амплификация) детского развития;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построение 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содействие и сотрудничество детей и родителей (законных представителей), совершеннолетних членов семьи, принимающих участие в воспитании детей младенческого, раннего и дошкольного возрастов, а также педагогических работников &lt;3&gt; (далее вместе - взрослые);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признание ребенка полноценным участником (субъектом) образовательных отношений;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поддержка инициативы детей в различных видах деятельности;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сотрудничество ДОО с семьей;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приобщение детей к социокультурным нормам, традициям семьи, общества и государства;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формирование познавательных интересов и познавательных действий ребенка в различных видах деятельности;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возрастная адекватность дошкольного образования (соответствие условий, требований, методов возрасту и особенностям развития);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учет этнокультурной ситуации развития детей.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135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44624"/>
            <a:ext cx="8108379" cy="720080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65188"/>
            <a:ext cx="8640960" cy="58041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ориентирована на: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-детей раннего возраста                от 1,5 лет до 3 лет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-детей дошкольного возраста      от 3 лет до 7 лет. </a:t>
            </a:r>
          </a:p>
          <a:p>
            <a:pPr marL="0" indent="0">
              <a:spcBef>
                <a:spcPts val="0"/>
              </a:spcBef>
              <a:buNone/>
            </a:pPr>
            <a:endParaRPr lang="ru-RU" sz="1200" b="1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структурной единицей дошкольного образовательного учреждения является группа детей.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дошкольном учреждении функционируют 12 групп: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группы раннего возраста         от 1,5 до 3 лет;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групп дошкольного возраста   от 3 до 7 лет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младшая для детей                      от 3 до 4 лет;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средняя для детей                        от 4 до 5 лет;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старшая для детей                       от 5 до 6 лет;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подготовительная для детей      от 6 до 7 лет;</a:t>
            </a:r>
            <a:endParaRPr lang="ru-RU" sz="1400" b="1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200" b="1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Предельная наполняемость групп устанавливается в соответствии с государственным заданием Учредителя. 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287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508" y="116632"/>
            <a:ext cx="8027987" cy="648072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/>
              <a:t> 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865187"/>
            <a:ext cx="8928992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Программы:</a:t>
            </a:r>
          </a:p>
          <a:p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ДОО, в соответствии с ФГОС ДО, включает в себя три основных раздела:</a:t>
            </a:r>
          </a:p>
          <a:p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-Целевой раздел определяет общее назначение, цели, задачи и планируемые результаты реализации основной образовательной программы, конкретизированные в соответствии с требованиями Стандарта и учитывающие региональные, национальные и этнокультурные особенности, а также способы определения достижения этих целей и результатов. </a:t>
            </a:r>
          </a:p>
          <a:p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-Содержательный раздел определяет общее содержание и включает образовательные программы, ориентированные на достижение личностных результатов. </a:t>
            </a:r>
          </a:p>
          <a:p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Программу воспитания </a:t>
            </a:r>
          </a:p>
          <a:p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-Организационный раздел устанавливает общие рамки организации образовательного процесса, а также механизм реализации компонентов основной образовательной 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2228926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624"/>
            <a:ext cx="8136904" cy="720080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sz="12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03468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80112" y="1600200"/>
            <a:ext cx="310668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9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79512" y="1556792"/>
            <a:ext cx="3312367" cy="4536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соответствует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программе;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08104" y="1556792"/>
            <a:ext cx="3456384" cy="4536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формируемая участниками образовательного процесса</a:t>
            </a: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-«Основы безопасности детей дошкольного возраста»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Р.Б.Стеркина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О.Л.Князева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Н.Н.Авдеева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-«Программа развития речи детей дошкольного возраста в детском саду»,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О.С.Ушакова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-Программа «Первые шаги»,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Г.Т.Алифанова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3203848" y="1556792"/>
            <a:ext cx="1656184" cy="864096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60%</a:t>
            </a:r>
          </a:p>
        </p:txBody>
      </p:sp>
      <p:sp>
        <p:nvSpPr>
          <p:cNvPr id="12" name="Пятиугольник 11"/>
          <p:cNvSpPr/>
          <p:nvPr/>
        </p:nvSpPr>
        <p:spPr>
          <a:xfrm flipH="1">
            <a:off x="4139952" y="5229200"/>
            <a:ext cx="1656184" cy="936104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40%</a:t>
            </a:r>
          </a:p>
        </p:txBody>
      </p:sp>
    </p:spTree>
    <p:extLst>
      <p:ext uri="{BB962C8B-B14F-4D97-AF65-F5344CB8AC3E}">
        <p14:creationId xmlns:p14="http://schemas.microsoft.com/office/powerpoint/2010/main" val="1633086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143" y="685800"/>
            <a:ext cx="8802563" cy="365720"/>
          </a:xfrm>
          <a:prstGeom prst="rect">
            <a:avLst/>
          </a:prstGeom>
          <a:solidFill>
            <a:srgbClr val="FF9999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b="1" dirty="0">
                <a:ln>
                  <a:noFill/>
                </a:ln>
                <a:solidFill>
                  <a:srgbClr val="C00000"/>
                </a:solidFill>
                <a:effectLst>
                  <a:outerShdw blurRad="50800" dist="39002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ЦЕЛЬ: </a:t>
            </a:r>
            <a:r>
              <a:rPr lang="ru-RU" sz="1100" dirty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сделать родителей активными участниками педагогического процесса, оказав им помощь в реализации ответственности за воспитание и обучение детей.</a:t>
            </a:r>
            <a:endParaRPr lang="ru-RU" sz="1100" dirty="0">
              <a:solidFill>
                <a:srgbClr val="C000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81350" y="1148566"/>
            <a:ext cx="2857500" cy="257175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100" b="1" dirty="0">
              <a:solidFill>
                <a:srgbClr val="4F6228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ПРИНЦИПЫ ВЗАИМОДЕЙСТВИЯ: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1" y="1447800"/>
            <a:ext cx="1656183" cy="552450"/>
          </a:xfrm>
          <a:prstGeom prst="rect">
            <a:avLst/>
          </a:prstGeom>
          <a:solidFill>
            <a:srgbClr val="99CC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4F6228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marL="457200"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4F6228"/>
              </a:solidFill>
              <a:latin typeface="Times New Roman"/>
              <a:ea typeface="Calibri"/>
              <a:cs typeface="Times New Roman"/>
            </a:endParaRPr>
          </a:p>
          <a:p>
            <a:pPr marL="457200"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4F6228"/>
              </a:solidFill>
              <a:latin typeface="Times New Roman"/>
              <a:ea typeface="Calibri"/>
              <a:cs typeface="Times New Roman"/>
            </a:endParaRPr>
          </a:p>
          <a:p>
            <a:pPr marL="36000">
              <a:lnSpc>
                <a:spcPct val="80000"/>
              </a:lnSpc>
              <a:spcAft>
                <a:spcPts val="0"/>
              </a:spcAft>
            </a:pPr>
            <a:r>
              <a:rPr lang="ru-RU" sz="1100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Доброжелательный стиль общения педагогов с родителями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66926" y="1447800"/>
            <a:ext cx="4300536" cy="552450"/>
          </a:xfrm>
          <a:prstGeom prst="rect">
            <a:avLst/>
          </a:prstGeom>
          <a:solidFill>
            <a:srgbClr val="99CC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Aft>
                <a:spcPts val="0"/>
              </a:spcAft>
            </a:pPr>
            <a:endParaRPr lang="ru-RU" sz="1100" dirty="0">
              <a:solidFill>
                <a:srgbClr val="4F6228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Индивидуальный подход - чувствовать ситуацию, настроение мамы или папы, спрашивать родителей о ребенке и вместе с ними оценивать его развитие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16216" y="1447800"/>
            <a:ext cx="2304256" cy="552450"/>
          </a:xfrm>
          <a:prstGeom prst="rect">
            <a:avLst/>
          </a:prstGeom>
          <a:solidFill>
            <a:srgbClr val="99CC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4F6228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4F6228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70000"/>
              </a:lnSpc>
              <a:spcAft>
                <a:spcPts val="0"/>
              </a:spcAft>
            </a:pPr>
            <a:r>
              <a:rPr lang="ru-RU" sz="1100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Сотрудничество, а не наставничество, поиск решения вместе с родителями, не навязывая своего</a:t>
            </a:r>
            <a:r>
              <a:rPr lang="ru-RU" sz="1100" dirty="0">
                <a:solidFill>
                  <a:srgbClr val="4F6228"/>
                </a:solidFill>
                <a:effectLst/>
                <a:ea typeface="Calibri"/>
                <a:cs typeface="Times New Roman"/>
              </a:rPr>
              <a:t> </a:t>
            </a:r>
            <a:r>
              <a:rPr lang="ru-RU" sz="1100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мнения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33787" y="2084613"/>
            <a:ext cx="1876425" cy="2190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100" b="1" dirty="0">
              <a:solidFill>
                <a:srgbClr val="215868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b="1" dirty="0">
                <a:solidFill>
                  <a:srgbClr val="215868"/>
                </a:solidFill>
                <a:effectLst/>
                <a:latin typeface="Times New Roman"/>
                <a:ea typeface="Calibri"/>
                <a:cs typeface="Times New Roman"/>
              </a:rPr>
              <a:t>ЗАДАЧИ: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8929" y="2323171"/>
            <a:ext cx="1492721" cy="6737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ru-RU" sz="1100" dirty="0">
                <a:solidFill>
                  <a:srgbClr val="000066"/>
                </a:solidFill>
                <a:effectLst/>
                <a:latin typeface="Times New Roman"/>
                <a:ea typeface="Calibri"/>
                <a:cs typeface="Times New Roman"/>
              </a:rPr>
              <a:t>Установление партнерских отношений с семьей каждого воспитанника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74799" y="2323170"/>
            <a:ext cx="1297026" cy="67378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ru-RU" sz="110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Объединение усилий семьи и детского сада для развития и воспитания детей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2323171"/>
            <a:ext cx="2664296" cy="67378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</a:pPr>
            <a:r>
              <a:rPr lang="ru-RU" sz="110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Создание атмосферы взаимопонимания родителей (законных представителей) воспитанников и педагогов детского сада, эмоциональной </a:t>
            </a:r>
            <a:r>
              <a:rPr lang="ru-RU" sz="1100" dirty="0" err="1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взаимоподдержки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47881" y="2323172"/>
            <a:ext cx="1191120" cy="67378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002060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80000"/>
              </a:lnSpc>
              <a:spcAft>
                <a:spcPts val="0"/>
              </a:spcAft>
            </a:pPr>
            <a:endParaRPr lang="ru-RU" sz="11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60000"/>
              </a:lnSpc>
              <a:spcAft>
                <a:spcPts val="0"/>
              </a:spcAft>
            </a:pPr>
            <a:r>
              <a:rPr lang="ru-RU" sz="110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Активизация и обогащение умений родителей по воспитанию детей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72350" y="2323172"/>
            <a:ext cx="1572357" cy="67378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70000"/>
              </a:lnSpc>
              <a:spcAft>
                <a:spcPts val="0"/>
              </a:spcAft>
            </a:pPr>
            <a:r>
              <a:rPr lang="ru-RU" sz="105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Поддержка уверенности родителей</a:t>
            </a:r>
            <a:r>
              <a:rPr lang="ru-RU" sz="1050" dirty="0">
                <a:solidFill>
                  <a:srgbClr val="002060"/>
                </a:solidFill>
                <a:effectLst/>
                <a:ea typeface="Calibri"/>
                <a:cs typeface="Times New Roman"/>
              </a:rPr>
              <a:t> (</a:t>
            </a:r>
            <a:r>
              <a:rPr lang="ru-RU" sz="105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законных представителей) в</a:t>
            </a:r>
            <a:r>
              <a:rPr lang="ru-RU" sz="1050" dirty="0">
                <a:solidFill>
                  <a:srgbClr val="002060"/>
                </a:solidFill>
                <a:effectLst/>
                <a:ea typeface="Calibri"/>
                <a:cs typeface="Times New Roman"/>
              </a:rPr>
              <a:t> </a:t>
            </a:r>
            <a:r>
              <a:rPr lang="ru-RU" sz="1050" dirty="0"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собственных педагогических</a:t>
            </a:r>
            <a:r>
              <a:rPr lang="ru-RU" sz="1050" dirty="0">
                <a:solidFill>
                  <a:srgbClr val="002060"/>
                </a:solidFill>
                <a:effectLst/>
                <a:ea typeface="Calibri"/>
                <a:cs typeface="Times New Roman"/>
              </a:rPr>
              <a:t> </a:t>
            </a:r>
            <a:r>
              <a:rPr lang="ru-RU" sz="105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возможностях</a:t>
            </a:r>
            <a:endParaRPr lang="ru-RU" sz="105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39405" y="3039263"/>
            <a:ext cx="6699076" cy="2571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1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100" dirty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100" dirty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Анализ социального состава семей, их настроя, запросов и ожиданий от пребывания ребенка в детском саду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39405" y="3400054"/>
            <a:ext cx="1343025" cy="2857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Times New Roman"/>
                <a:ea typeface="Calibri"/>
                <a:cs typeface="Times New Roman"/>
              </a:rPr>
              <a:t>анкетирование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27363" y="3406239"/>
            <a:ext cx="1104900" cy="28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горячая линия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05248" y="3406239"/>
            <a:ext cx="1876425" cy="28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Times New Roman"/>
                <a:ea typeface="Calibri"/>
                <a:cs typeface="Times New Roman"/>
              </a:rPr>
              <a:t>социологические срезы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95728" y="3406239"/>
            <a:ext cx="1466850" cy="28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Times New Roman"/>
                <a:ea typeface="Calibri"/>
                <a:cs typeface="Times New Roman"/>
              </a:rPr>
              <a:t>наблюдени</a:t>
            </a:r>
            <a:r>
              <a:rPr lang="ru-RU" sz="1100">
                <a:effectLst/>
                <a:ea typeface="Calibri"/>
                <a:cs typeface="Times New Roman"/>
              </a:rPr>
              <a:t>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35674" y="3406239"/>
            <a:ext cx="914400" cy="28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беседы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07861" y="4929187"/>
            <a:ext cx="3099752" cy="2762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dirty="0">
                <a:ln>
                  <a:noFill/>
                </a:ln>
                <a:solidFill>
                  <a:srgbClr val="990099"/>
                </a:solidFill>
                <a:effectLst>
                  <a:outerShdw blurRad="87998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ea typeface="Calibri"/>
                <a:cs typeface="Times New Roman"/>
              </a:rPr>
              <a:t>ФОРМЫ РАБОТЫ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03925" y="3758538"/>
            <a:ext cx="3028950" cy="2762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ffectLst/>
                <a:latin typeface="Times New Roman"/>
                <a:ea typeface="Calibri"/>
                <a:cs typeface="Times New Roman"/>
              </a:rPr>
              <a:t>НАПРАВЛЕНИЯ РАБОТЫ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4134" y="4050360"/>
            <a:ext cx="1555040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85000"/>
              </a:lnSpc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50" dirty="0">
                <a:solidFill>
                  <a:srgbClr val="000099"/>
                </a:solidFill>
                <a:effectLst/>
                <a:latin typeface="Times New Roman"/>
                <a:ea typeface="Calibri"/>
                <a:cs typeface="Times New Roman"/>
              </a:rPr>
              <a:t>информирование родителей (законных представителей) относительно целей  ДО, а также об ООП ДО</a:t>
            </a:r>
            <a:endParaRPr lang="ru-RU" sz="1050" dirty="0">
              <a:solidFill>
                <a:srgbClr val="000099"/>
              </a:solidFill>
              <a:effectLst/>
              <a:ea typeface="Calibri"/>
              <a:cs typeface="Times New Roman"/>
            </a:endParaRP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rgbClr val="000099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solidFill>
                <a:srgbClr val="000099"/>
              </a:solidFill>
              <a:effectLst/>
              <a:ea typeface="Calibri"/>
              <a:cs typeface="Times New Roman"/>
            </a:endParaRP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99751" y="4039711"/>
            <a:ext cx="1234207" cy="8382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000" b="0" dirty="0">
              <a:solidFill>
                <a:srgbClr val="FFFFFF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050" b="0" dirty="0">
                <a:solidFill>
                  <a:srgbClr val="000099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ф</a:t>
            </a:r>
            <a:r>
              <a:rPr lang="ru-RU" sz="1050" b="1" dirty="0">
                <a:solidFill>
                  <a:srgbClr val="000099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ормирование родительской компетентности</a:t>
            </a:r>
            <a:endParaRPr lang="ru-RU" sz="1050" dirty="0">
              <a:solidFill>
                <a:srgbClr val="000099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691938" y="4039711"/>
            <a:ext cx="1204355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050" dirty="0">
                <a:solidFill>
                  <a:srgbClr val="000099"/>
                </a:solidFill>
                <a:effectLst/>
                <a:latin typeface="Times New Roman"/>
                <a:ea typeface="Times New Roman"/>
                <a:cs typeface="Times New Roman"/>
              </a:rPr>
              <a:t>вовлечение родителей в деятельность ДОО</a:t>
            </a:r>
            <a:endParaRPr lang="ru-RU" sz="1050" dirty="0">
              <a:solidFill>
                <a:srgbClr val="000099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3184" y="5245767"/>
            <a:ext cx="2653903" cy="27619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Times New Roman"/>
                <a:ea typeface="Calibri"/>
                <a:cs typeface="Times New Roman"/>
              </a:rPr>
              <a:t>коллективные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99376" y="5245731"/>
            <a:ext cx="3032352" cy="27622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н</a:t>
            </a:r>
            <a:r>
              <a:rPr lang="ru-RU" sz="1100" dirty="0">
                <a:effectLst/>
                <a:latin typeface="Times New Roman"/>
                <a:ea typeface="Calibri"/>
                <a:cs typeface="Times New Roman"/>
              </a:rPr>
              <a:t>аглядно-информационные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06564" y="5257623"/>
            <a:ext cx="2371725" cy="27622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latin typeface="Times New Roman"/>
                <a:ea typeface="Calibri"/>
                <a:cs typeface="Times New Roman"/>
              </a:rPr>
              <a:t>индивидуальные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3185" y="5581384"/>
            <a:ext cx="2621757" cy="120161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endParaRPr lang="ru-RU" sz="900" dirty="0">
              <a:effectLst/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endParaRPr lang="ru-RU" sz="900" dirty="0">
              <a:effectLst/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родительское собрание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консультация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круглый стол, ролевые, деловые игры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открытые мероприятия и праздники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мастер-классы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latin typeface="Times New Roman"/>
                <a:ea typeface="Calibri"/>
                <a:cs typeface="Times New Roman"/>
              </a:rPr>
              <a:t>с</a:t>
            </a: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убботники</a:t>
            </a: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 err="1">
                <a:effectLst/>
                <a:latin typeface="Times New Roman"/>
                <a:ea typeface="Calibri"/>
                <a:cs typeface="Times New Roman"/>
              </a:rPr>
              <a:t>исследовательско</a:t>
            </a: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-проектная деятельность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семинары-практикумы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tabLst>
                <a:tab pos="3810" algn="l"/>
              </a:tabLs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конкурсы, соревнования, квесты</a:t>
            </a:r>
            <a:endParaRPr lang="ru-RU" sz="9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008962" y="4050360"/>
            <a:ext cx="1028700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050" dirty="0">
                <a:solidFill>
                  <a:srgbClr val="000099"/>
                </a:solidFill>
                <a:effectLst/>
                <a:latin typeface="Times New Roman"/>
                <a:ea typeface="Calibri"/>
                <a:cs typeface="Times New Roman"/>
              </a:rPr>
              <a:t>обеспечение открытости дошкольного образования</a:t>
            </a:r>
            <a:endParaRPr lang="ru-RU" sz="1050" dirty="0">
              <a:solidFill>
                <a:srgbClr val="000099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094943" y="4046773"/>
            <a:ext cx="1620609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1050" dirty="0">
                <a:solidFill>
                  <a:srgbClr val="000099"/>
                </a:solidFill>
                <a:effectLst/>
                <a:latin typeface="Times New Roman"/>
                <a:ea typeface="Calibri"/>
                <a:cs typeface="Times New Roman"/>
              </a:rPr>
              <a:t>создание условий для участия родителей (законных представителей) в образовательной деятельности</a:t>
            </a:r>
            <a:endParaRPr lang="ru-RU" sz="1050" dirty="0">
              <a:solidFill>
                <a:srgbClr val="000099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757737" y="4034763"/>
            <a:ext cx="1609725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00" dirty="0">
                <a:effectLst/>
                <a:latin typeface="Times New Roman"/>
                <a:ea typeface="Calibri"/>
                <a:cs typeface="Times New Roman"/>
              </a:rPr>
              <a:t>  </a:t>
            </a:r>
            <a:r>
              <a:rPr lang="ru-RU" sz="1000" dirty="0">
                <a:solidFill>
                  <a:srgbClr val="000099"/>
                </a:solidFill>
                <a:effectLst/>
                <a:latin typeface="Times New Roman"/>
                <a:ea typeface="Calibri"/>
                <a:cs typeface="Times New Roman"/>
              </a:rPr>
              <a:t>поддержка родителей (законных представителей) в воспитании детей, охране и укреплении их  здоровья</a:t>
            </a:r>
            <a:endParaRPr lang="ru-RU" sz="1100" dirty="0">
              <a:solidFill>
                <a:srgbClr val="000099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28973" y="5601896"/>
            <a:ext cx="3002755" cy="1181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/>
                <a:ea typeface="Calibri"/>
                <a:cs typeface="Times New Roman"/>
              </a:rPr>
              <a:t>информация ДОО (стенды, сайт, группы, чаты)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/>
                <a:ea typeface="Calibri"/>
                <a:cs typeface="Times New Roman"/>
              </a:rPr>
              <a:t>информация в уголках группы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/>
                <a:ea typeface="Calibri"/>
                <a:cs typeface="Times New Roman"/>
              </a:rPr>
              <a:t>выставки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/>
                <a:ea typeface="Calibri"/>
                <a:cs typeface="Times New Roman"/>
              </a:rPr>
              <a:t>памятки, папки-передвижки</a:t>
            </a:r>
            <a:endParaRPr lang="ru-RU" sz="11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/>
                <a:ea typeface="Calibri"/>
                <a:cs typeface="Times New Roman"/>
              </a:rPr>
              <a:t>газеты</a:t>
            </a: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endParaRPr lang="ru-RU" sz="900" dirty="0"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80000"/>
              </a:lnSpc>
              <a:spcAft>
                <a:spcPts val="0"/>
              </a:spcAft>
            </a:pPr>
            <a:endParaRPr lang="ru-RU" sz="900" dirty="0"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80000"/>
              </a:lnSpc>
              <a:spcAft>
                <a:spcPts val="0"/>
              </a:spcAft>
            </a:pP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353052" y="5591640"/>
            <a:ext cx="2325237" cy="1181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endParaRPr lang="ru-RU" sz="900" dirty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endParaRPr lang="ru-RU" sz="900" dirty="0">
              <a:effectLst/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 pitchFamily="18" charset="0"/>
                <a:ea typeface="Calibri"/>
                <a:cs typeface="Times New Roman" pitchFamily="18" charset="0"/>
              </a:rPr>
              <a:t>консультация</a:t>
            </a: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 pitchFamily="18" charset="0"/>
                <a:ea typeface="Calibri"/>
                <a:cs typeface="Times New Roman" pitchFamily="18" charset="0"/>
              </a:rPr>
              <a:t>беседа</a:t>
            </a: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 pitchFamily="18" charset="0"/>
                <a:ea typeface="Calibri"/>
                <a:cs typeface="Times New Roman" pitchFamily="18" charset="0"/>
              </a:rPr>
              <a:t>посещение семей</a:t>
            </a: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 pitchFamily="18" charset="0"/>
                <a:ea typeface="Calibri"/>
                <a:cs typeface="Times New Roman" pitchFamily="18" charset="0"/>
              </a:rPr>
              <a:t>рекомендации</a:t>
            </a:r>
          </a:p>
          <a:p>
            <a:pPr marL="342900" lvl="0" indent="-342900">
              <a:lnSpc>
                <a:spcPct val="80000"/>
              </a:lnSpc>
              <a:spcAft>
                <a:spcPts val="0"/>
              </a:spcAft>
              <a:buFont typeface="Wingdings"/>
              <a:buChar char=""/>
            </a:pPr>
            <a:r>
              <a:rPr lang="ru-RU" sz="900" dirty="0">
                <a:latin typeface="Times New Roman" pitchFamily="18" charset="0"/>
                <a:ea typeface="Calibri"/>
                <a:cs typeface="Times New Roman" pitchFamily="18" charset="0"/>
              </a:rPr>
              <a:t>литература и методические </a:t>
            </a:r>
            <a:r>
              <a:rPr lang="ru-RU" sz="900" dirty="0">
                <a:latin typeface="Times New Roman"/>
                <a:ea typeface="Calibri"/>
                <a:cs typeface="Times New Roman"/>
              </a:rPr>
              <a:t>материалы</a:t>
            </a:r>
          </a:p>
          <a:p>
            <a:pPr lvl="0">
              <a:lnSpc>
                <a:spcPct val="80000"/>
              </a:lnSpc>
              <a:spcAft>
                <a:spcPts val="0"/>
              </a:spcAft>
            </a:pPr>
            <a:endParaRPr lang="ru-RU" sz="1100" dirty="0">
              <a:effectLst/>
              <a:ea typeface="Calibri"/>
              <a:cs typeface="Times New Roman"/>
            </a:endParaRPr>
          </a:p>
          <a:p>
            <a:pPr lvl="0">
              <a:lnSpc>
                <a:spcPct val="80000"/>
              </a:lnSpc>
              <a:spcAft>
                <a:spcPts val="0"/>
              </a:spcAft>
            </a:pPr>
            <a:endParaRPr lang="ru-RU" sz="1100" dirty="0">
              <a:ea typeface="Calibri"/>
              <a:cs typeface="Times New Roman"/>
            </a:endParaRPr>
          </a:p>
          <a:p>
            <a:pPr lvl="0">
              <a:lnSpc>
                <a:spcPct val="80000"/>
              </a:lnSpc>
              <a:spcAft>
                <a:spcPts val="0"/>
              </a:spcAft>
            </a:pPr>
            <a:endParaRPr lang="ru-RU" sz="1100" dirty="0">
              <a:effectLst/>
              <a:ea typeface="Calibri"/>
              <a:cs typeface="Times New Roman"/>
            </a:endParaRPr>
          </a:p>
          <a:p>
            <a:pPr lvl="0">
              <a:lnSpc>
                <a:spcPct val="80000"/>
              </a:lnSpc>
              <a:spcAft>
                <a:spcPts val="0"/>
              </a:spcAft>
            </a:pP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9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33" name="Выгнутая влево стрелка 32"/>
          <p:cNvSpPr/>
          <p:nvPr/>
        </p:nvSpPr>
        <p:spPr>
          <a:xfrm>
            <a:off x="156159" y="3071547"/>
            <a:ext cx="1197262" cy="2647950"/>
          </a:xfrm>
          <a:prstGeom prst="curvedRightArrow">
            <a:avLst>
              <a:gd name="adj1" fmla="val 18961"/>
              <a:gd name="adj2" fmla="val 50000"/>
              <a:gd name="adj3" fmla="val 2400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4" name="Выгнутая вправо стрелка 33"/>
          <p:cNvSpPr/>
          <p:nvPr/>
        </p:nvSpPr>
        <p:spPr>
          <a:xfrm>
            <a:off x="8029538" y="3039263"/>
            <a:ext cx="904742" cy="2542121"/>
          </a:xfrm>
          <a:prstGeom prst="curvedLef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0" y="-159231"/>
            <a:ext cx="9086850" cy="77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70000"/>
              </a:lnSpc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Государственное  бюджетное  дошкольное образовательное учреждение детский сад № 40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</a:p>
          <a:p>
            <a:pPr algn="ctr">
              <a:lnSpc>
                <a:spcPct val="70000"/>
              </a:lnSpc>
            </a:pPr>
            <a:r>
              <a:rPr lang="ru-RU" sz="15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ВЗАИМОДЕЙСТВИЯ С РОДИТЕЛЯМИ ВОСПИТАННИКОВ</a:t>
            </a:r>
          </a:p>
        </p:txBody>
      </p:sp>
      <p:sp>
        <p:nvSpPr>
          <p:cNvPr id="36" name="Rectangle 6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" y="0"/>
            <a:ext cx="757450" cy="638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19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8136904" cy="792088"/>
          </a:xfrm>
        </p:spPr>
        <p:txBody>
          <a:bodyPr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работы с родителями включает: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родителей с результатами работы ДОУ на  родительских собраниях, анализом участия родительской общественности в жизни ДОУ; </a:t>
            </a:r>
          </a:p>
          <a:p>
            <a:pPr marL="0" indent="0">
              <a:buNone/>
            </a:pPr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-ознакомление родителей с содержанием работы ДОУ, направленной на физическое, психическое и социально-эмоциональное развитие ребенка; </a:t>
            </a:r>
          </a:p>
          <a:p>
            <a:pPr marL="0" indent="0">
              <a:buNone/>
            </a:pPr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-целенаправленную работу, пропагандирующую общественное дошкольное воспитание в его разных формах; </a:t>
            </a:r>
          </a:p>
          <a:p>
            <a:pPr marL="0" indent="0">
              <a:buNone/>
            </a:pPr>
            <a:r>
              <a:rPr lang="ru-RU" sz="23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мероприятиях с участием воспитанников в совместной с педагогами деятельности. 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542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692696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sz="12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976664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взаимодействия:  </a:t>
            </a:r>
            <a:r>
              <a:rPr lang="ru-RU" sz="16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информирование родителей (законных представителей) относительно целей  ДО, а также об ООП ДО; 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открытости дошкольного образования</a:t>
            </a:r>
            <a:endParaRPr lang="ru-RU" sz="1600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>
                <a:solidFill>
                  <a:srgbClr val="0066CC"/>
                </a:solidFill>
              </a:rPr>
              <a:t>Консультации</a:t>
            </a:r>
            <a:r>
              <a:rPr lang="ru-RU" sz="1600" dirty="0"/>
              <a:t>				                                </a:t>
            </a:r>
            <a:r>
              <a:rPr lang="ru-RU" sz="1600" dirty="0">
                <a:solidFill>
                  <a:srgbClr val="0066CC"/>
                </a:solidFill>
              </a:rPr>
              <a:t>Субботники</a:t>
            </a:r>
          </a:p>
          <a:p>
            <a:pPr marL="0" indent="0">
              <a:buNone/>
            </a:pPr>
            <a:r>
              <a:rPr lang="ru-RU" sz="1600" dirty="0"/>
              <a:t>	</a:t>
            </a:r>
          </a:p>
          <a:p>
            <a:pPr marL="0" indent="0">
              <a:buNone/>
            </a:pPr>
            <a:r>
              <a:rPr lang="ru-RU" sz="1600" dirty="0"/>
              <a:t>			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                                                                                                                                                                 </a:t>
            </a:r>
            <a:r>
              <a:rPr lang="ru-RU" sz="1600" dirty="0">
                <a:solidFill>
                  <a:srgbClr val="0066CC"/>
                </a:solidFill>
              </a:rPr>
              <a:t>Сайт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66CC"/>
                </a:solidFill>
              </a:rPr>
              <a:t>Родительские собрания             Уголки для родителей, стенды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 algn="ctr">
              <a:buNone/>
            </a:pPr>
            <a:endParaRPr lang="ru-RU" sz="800" dirty="0"/>
          </a:p>
          <a:p>
            <a:pPr marL="0" indent="0" algn="ctr">
              <a:buNone/>
            </a:pPr>
            <a:r>
              <a:rPr lang="ru-RU" sz="1600" dirty="0">
                <a:solidFill>
                  <a:srgbClr val="0066CC"/>
                </a:solidFill>
              </a:rPr>
              <a:t>Конкурсы и выставки поделок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pPr marL="0" indent="0" algn="ctr">
              <a:buNone/>
            </a:pP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40768"/>
            <a:ext cx="2098501" cy="1267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645" y="1628800"/>
            <a:ext cx="216024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F:\фото 10.03.11\IMG_312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5" t="26282" b="11965"/>
          <a:stretch/>
        </p:blipFill>
        <p:spPr bwMode="auto">
          <a:xfrm>
            <a:off x="251520" y="1628801"/>
            <a:ext cx="2088232" cy="13681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824"/>
            <a:ext cx="216024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1944216" cy="129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1"/>
            <a:ext cx="1788219" cy="129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458" y="3501007"/>
            <a:ext cx="150018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5157192"/>
            <a:ext cx="1944215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105374"/>
            <a:ext cx="1872208" cy="120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150" y="5157192"/>
            <a:ext cx="1839962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112543"/>
            <a:ext cx="177958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744" y="5184973"/>
            <a:ext cx="1695450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84985"/>
            <a:ext cx="1368152" cy="137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899592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269" y="3284985"/>
            <a:ext cx="1660203" cy="122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256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692696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sz="12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9036496" cy="6048672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взаимодействия: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участия родителей (законных представителей) в образовательной деятельности;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родителей в деятельность ДОУ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/>
              <a:t>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/>
              <a:t>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1200" dirty="0"/>
              <a:t>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 algn="ctr">
              <a:buNone/>
            </a:pPr>
            <a:r>
              <a:rPr lang="ru-RU" sz="1600" dirty="0">
                <a:solidFill>
                  <a:srgbClr val="0066CC"/>
                </a:solidFill>
              </a:rPr>
              <a:t>День самоуправления-родители в роли воспитателей 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600" dirty="0"/>
              <a:t>       </a:t>
            </a:r>
            <a:r>
              <a:rPr lang="ru-RU" sz="1600" dirty="0">
                <a:solidFill>
                  <a:srgbClr val="0066CC"/>
                </a:solidFill>
              </a:rPr>
              <a:t>Участие в проектной деятельности                         Конкурсы , соревнования, открытые мероприятия</a:t>
            </a:r>
          </a:p>
          <a:p>
            <a:pPr marL="0" indent="0">
              <a:buNone/>
            </a:pPr>
            <a:endParaRPr lang="ru-RU" sz="1200" dirty="0"/>
          </a:p>
          <a:p>
            <a:endParaRPr lang="ru-RU" sz="1200" dirty="0"/>
          </a:p>
        </p:txBody>
      </p:sp>
      <p:pic>
        <p:nvPicPr>
          <p:cNvPr id="5" name="Picture 23" descr="IMG_525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0" b="24399"/>
          <a:stretch/>
        </p:blipFill>
        <p:spPr bwMode="auto">
          <a:xfrm>
            <a:off x="251520" y="1799084"/>
            <a:ext cx="2400300" cy="1657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Jz_WhM5tJTU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083" y="1513334"/>
            <a:ext cx="1866900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0" descr="2FRkVP-ybA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992" y="1893217"/>
            <a:ext cx="24003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5" descr="IMG_526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513334"/>
            <a:ext cx="1781175" cy="2215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158417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97152"/>
            <a:ext cx="1968202" cy="152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992" y="4797152"/>
            <a:ext cx="1885653" cy="146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32969"/>
            <a:ext cx="1800200" cy="137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74233"/>
            <a:ext cx="170916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820" y="4267919"/>
            <a:ext cx="1776164" cy="211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3" y="8384"/>
            <a:ext cx="9017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345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316416" cy="764704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  <a:endParaRPr lang="ru-RU" sz="12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856984" cy="5976664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взаимодействия 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родителей (законных представителей) в воспитании детей, охране и укреплении их  здоровья;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родительской компетентности</a:t>
            </a:r>
            <a:endParaRPr lang="ru-RU" sz="1600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200" dirty="0">
              <a:solidFill>
                <a:srgbClr val="0066CC"/>
              </a:solidFill>
            </a:endParaRP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/>
              <a:t>                   </a:t>
            </a:r>
            <a:r>
              <a:rPr lang="ru-RU" sz="1600" dirty="0">
                <a:solidFill>
                  <a:srgbClr val="0066CC"/>
                </a:solidFill>
              </a:rPr>
              <a:t>Круглые-столы, ролевые игры                                                             </a:t>
            </a:r>
            <a:r>
              <a:rPr lang="ru-RU" sz="1200" dirty="0"/>
              <a:t>			</a:t>
            </a:r>
          </a:p>
          <a:p>
            <a:pPr marL="0" indent="0">
              <a:buNone/>
            </a:pPr>
            <a:r>
              <a:rPr lang="ru-RU" sz="1200" dirty="0"/>
              <a:t>                                                                                                                                                                             </a:t>
            </a:r>
            <a:r>
              <a:rPr lang="ru-RU" sz="1600" dirty="0">
                <a:solidFill>
                  <a:srgbClr val="0066CC"/>
                </a:solidFill>
              </a:rPr>
              <a:t>Консультации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600" dirty="0">
                <a:solidFill>
                  <a:srgbClr val="0066CC"/>
                </a:solidFill>
              </a:rPr>
              <a:t>Семинары-практикумы</a:t>
            </a:r>
          </a:p>
          <a:p>
            <a:pPr marL="0" indent="0">
              <a:buNone/>
            </a:pPr>
            <a:r>
              <a:rPr lang="ru-RU" sz="1200" dirty="0"/>
              <a:t>                                                                                                                      </a:t>
            </a:r>
            <a:r>
              <a:rPr lang="ru-RU" sz="1600" dirty="0">
                <a:solidFill>
                  <a:srgbClr val="0066CC"/>
                </a:solidFill>
              </a:rPr>
              <a:t>Рекомендации на сайте, информационных стендах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/>
              <a:t>                                                                                                               </a:t>
            </a:r>
            <a:endParaRPr lang="ru-RU" sz="1600" dirty="0"/>
          </a:p>
          <a:p>
            <a:pPr marL="0" indent="0">
              <a:buNone/>
            </a:pPr>
            <a:endParaRPr lang="ru-RU" sz="1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293096"/>
            <a:ext cx="158417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0335"/>
            <a:ext cx="2088232" cy="1514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47528"/>
            <a:ext cx="2088232" cy="148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939506"/>
            <a:ext cx="230425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96" y="4286969"/>
            <a:ext cx="1880828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669" y="1770335"/>
            <a:ext cx="1857262" cy="1357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856" y="2060848"/>
            <a:ext cx="1992982" cy="1392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21" y="2204864"/>
            <a:ext cx="22733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5" y="2724150"/>
            <a:ext cx="1670050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 descr="D:\Работа с родителями 2017\7.3.jp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10" y="4509120"/>
            <a:ext cx="2323474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509120"/>
            <a:ext cx="1927225" cy="1520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147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920880" cy="792088"/>
          </a:xfrm>
        </p:spPr>
        <p:txBody>
          <a:bodyPr/>
          <a:lstStyle/>
          <a:p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 дошкольное образовательное учреждение детский сад № 40</a:t>
            </a:r>
            <a:b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Санкт-Петербурга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76064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реализации программы</a:t>
            </a:r>
          </a:p>
          <a:p>
            <a:pPr marL="0" indent="0" algn="just">
              <a:buNone/>
            </a:pPr>
            <a:r>
              <a:rPr lang="ru-RU" sz="3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соответствии с ФГОС ДО специфика дошкольного возраста и системные особенности ДО делают неправомерными требования от ребенка дошкольного возраста конкретных образовательных достижений. Поэтому планируемые результаты </a:t>
            </a:r>
            <a:r>
              <a:rPr lang="ru-RU" sz="3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освоения образовательной программы </a:t>
            </a:r>
            <a:r>
              <a:rPr lang="ru-RU" sz="3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представляют собой возрастные характеристики возможных достижений ребенка дошкольного возраста на разных возрастных этапах и к завершению ДО.</a:t>
            </a:r>
            <a:endParaRPr lang="ru-RU" sz="3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" y="0"/>
            <a:ext cx="10001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645078"/>
      </p:ext>
    </p:extLst>
  </p:cSld>
  <p:clrMapOvr>
    <a:masterClrMapping/>
  </p:clrMapOvr>
</p:sld>
</file>

<file path=ppt/theme/theme1.xml><?xml version="1.0" encoding="utf-8"?>
<a:theme xmlns:a="http://schemas.openxmlformats.org/drawingml/2006/main" name="6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60000"/>
            <a:lumOff val="40000"/>
          </a:schemeClr>
        </a:solidFill>
        <a:ln>
          <a:solidFill>
            <a:schemeClr val="accent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66</Template>
  <TotalTime>1144</TotalTime>
  <Words>1744</Words>
  <Application>Microsoft Office PowerPoint</Application>
  <PresentationFormat>Экран (4:3)</PresentationFormat>
  <Paragraphs>280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66</vt:lpstr>
      <vt:lpstr>                         Государственное  бюджетное  дошкольное образовательное учреждение детский сад № 40 Московского района Санкт-Петербурга</vt:lpstr>
      <vt:lpstr> Государственное  бюджетное  дошкольное образовательное учреждение детский сад № 40 Московского района Санкт-Петербурга</vt:lpstr>
      <vt:lpstr>                        Государственное  бюджетное  дошкольное образовательное учреждение детский сад № Московского района Санкт-Петербурга  </vt:lpstr>
      <vt:lpstr>                Государственное  бюджетное  дошкольное образовательное учреждение детский сад № Московского района Санкт-Петербурга</vt:lpstr>
      <vt:lpstr>           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  <vt:lpstr>Презентация PowerPoint</vt:lpstr>
      <vt:lpstr> 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  <vt:lpstr>Государственное  бюджетное  дошкольное образовательное учреждение детский сад № 40 Московского района Санкт-Петербурга</vt:lpstr>
    </vt:vector>
  </TitlesOfParts>
  <Company>Curnos™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 Анатольевна</dc:creator>
  <cp:lastModifiedBy>Алла</cp:lastModifiedBy>
  <cp:revision>61</cp:revision>
  <dcterms:created xsi:type="dcterms:W3CDTF">2017-05-05T15:35:09Z</dcterms:created>
  <dcterms:modified xsi:type="dcterms:W3CDTF">2023-06-30T10:59:42Z</dcterms:modified>
</cp:coreProperties>
</file>